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71" r:id="rId14"/>
    <p:sldId id="268" r:id="rId15"/>
    <p:sldId id="275" r:id="rId16"/>
    <p:sldId id="277" r:id="rId17"/>
    <p:sldId id="276" r:id="rId18"/>
    <p:sldId id="278" r:id="rId19"/>
    <p:sldId id="269" r:id="rId20"/>
    <p:sldId id="270" r:id="rId21"/>
    <p:sldId id="273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12.09.2025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550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12.09.2025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734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12.09.2025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8844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12.09.2025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5834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12.09.2025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8840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12.09.2025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6048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12.09.2025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0405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12.09.2025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556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12.09.2025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963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12.09.2025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436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12.09.2025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902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12.09.2025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54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12.09.2025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882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12.09.2025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562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12.09.2025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980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12.09.2025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616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AEBCD-9BFF-462B-A62F-6045AF0130FF}" type="datetimeFigureOut">
              <a:rPr lang="tr-TR" smtClean="0"/>
              <a:t>12.09.2025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452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D808FAC-5335-4230-8B24-036B3A6AD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005" y="1937657"/>
            <a:ext cx="7766936" cy="305251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Başkent Üniversitesi </a:t>
            </a:r>
            <a:r>
              <a:rPr lang="tr-TR" sz="2800" b="1" dirty="0" smtClean="0">
                <a:solidFill>
                  <a:schemeClr val="bg1"/>
                </a:solidFill>
              </a:rPr>
              <a:t/>
            </a:r>
            <a:br>
              <a:rPr lang="tr-TR" sz="2800" b="1" dirty="0" smtClean="0">
                <a:solidFill>
                  <a:schemeClr val="bg1"/>
                </a:solidFill>
              </a:rPr>
            </a:br>
            <a:r>
              <a:rPr lang="tr-TR" sz="2800" b="1" dirty="0" smtClean="0">
                <a:solidFill>
                  <a:schemeClr val="bg1"/>
                </a:solidFill>
              </a:rPr>
              <a:t>Sağlık </a:t>
            </a:r>
            <a:r>
              <a:rPr lang="tr-TR" sz="2800" b="1" dirty="0">
                <a:solidFill>
                  <a:schemeClr val="bg1"/>
                </a:solidFill>
              </a:rPr>
              <a:t>Hizmetleri Meslek </a:t>
            </a:r>
            <a:r>
              <a:rPr lang="tr-TR" sz="2800" b="1" dirty="0" smtClean="0">
                <a:solidFill>
                  <a:schemeClr val="bg1"/>
                </a:solidFill>
              </a:rPr>
              <a:t>Yüksekokulu</a:t>
            </a:r>
            <a:br>
              <a:rPr lang="tr-TR" sz="2800" b="1" dirty="0" smtClean="0">
                <a:solidFill>
                  <a:schemeClr val="bg1"/>
                </a:solidFill>
              </a:rPr>
            </a:br>
            <a:r>
              <a:rPr lang="tr-TR" sz="2800" b="1" dirty="0" smtClean="0">
                <a:solidFill>
                  <a:schemeClr val="bg1"/>
                </a:solidFill>
              </a:rPr>
              <a:t>Ameliyathane Hizmetleri</a:t>
            </a:r>
            <a:r>
              <a:rPr lang="tr-TR" sz="2800" b="1" dirty="0">
                <a:solidFill>
                  <a:schemeClr val="bg1"/>
                </a:solidFill>
              </a:rPr>
              <a:t/>
            </a:r>
            <a:br>
              <a:rPr lang="tr-TR" sz="2800" b="1" dirty="0">
                <a:solidFill>
                  <a:schemeClr val="bg1"/>
                </a:solidFill>
              </a:rPr>
            </a:br>
            <a:r>
              <a:rPr lang="tr-TR" sz="2800" b="1" dirty="0">
                <a:solidFill>
                  <a:schemeClr val="bg1"/>
                </a:solidFill>
              </a:rPr>
              <a:t>2024-2025 Eğitim Öğretim Yılı</a:t>
            </a:r>
            <a:br>
              <a:rPr lang="tr-TR" sz="2800" b="1" dirty="0">
                <a:solidFill>
                  <a:schemeClr val="bg1"/>
                </a:solidFill>
              </a:rPr>
            </a:br>
            <a:r>
              <a:rPr lang="tr-TR" sz="2800" b="1" dirty="0">
                <a:solidFill>
                  <a:schemeClr val="bg1"/>
                </a:solidFill>
              </a:rPr>
              <a:t> Yaz Stajı Bilgilendirme Toplantısı </a:t>
            </a:r>
            <a:r>
              <a:rPr lang="tr-TR" sz="2800" b="1" dirty="0" smtClean="0">
                <a:solidFill>
                  <a:schemeClr val="bg1"/>
                </a:solidFill>
              </a:rPr>
              <a:t/>
            </a:r>
            <a:br>
              <a:rPr lang="tr-TR" sz="2800" b="1" dirty="0" smtClean="0">
                <a:solidFill>
                  <a:schemeClr val="bg1"/>
                </a:solidFill>
              </a:rPr>
            </a:br>
            <a:r>
              <a:rPr lang="tr-TR" sz="4400" dirty="0" smtClean="0">
                <a:solidFill>
                  <a:schemeClr val="bg1"/>
                </a:solidFill>
              </a:rPr>
              <a:t/>
            </a:r>
            <a:br>
              <a:rPr lang="tr-TR" sz="4400" dirty="0" smtClean="0">
                <a:solidFill>
                  <a:schemeClr val="bg1"/>
                </a:solidFill>
              </a:rPr>
            </a:br>
            <a:r>
              <a:rPr lang="tr-TR" sz="2400" dirty="0" err="1" smtClean="0">
                <a:solidFill>
                  <a:schemeClr val="bg1"/>
                </a:solidFill>
              </a:rPr>
              <a:t>Öğr</a:t>
            </a:r>
            <a:r>
              <a:rPr lang="tr-TR" sz="2400" dirty="0" smtClean="0">
                <a:solidFill>
                  <a:schemeClr val="bg1"/>
                </a:solidFill>
              </a:rPr>
              <a:t>. Gör. Dr. Ayşe Gül Atay </a:t>
            </a:r>
            <a:r>
              <a:rPr lang="tr-TR" sz="2400" dirty="0" err="1" smtClean="0">
                <a:solidFill>
                  <a:schemeClr val="bg1"/>
                </a:solidFill>
              </a:rPr>
              <a:t>Doyğacı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27668"/>
            <a:ext cx="1384772" cy="108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07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734489A-915A-474C-9967-818D1E6C6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306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Staj Başlangıcı ve Staj Süreci</a:t>
            </a:r>
            <a:br>
              <a:rPr lang="tr-TR" b="1" dirty="0">
                <a:solidFill>
                  <a:schemeClr val="bg1"/>
                </a:solidFill>
              </a:rPr>
            </a:b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7600C0-8664-49A1-BF99-9BAE6DDF9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660"/>
            <a:ext cx="9211887" cy="4351338"/>
          </a:xfrm>
        </p:spPr>
        <p:txBody>
          <a:bodyPr/>
          <a:lstStyle/>
          <a:p>
            <a:pPr lvl="0" algn="just">
              <a:lnSpc>
                <a:spcPct val="150000"/>
              </a:lnSpc>
            </a:pPr>
            <a:r>
              <a:rPr lang="tr-TR" dirty="0"/>
              <a:t>Staj süresi, tüm programlar için </a:t>
            </a:r>
            <a:r>
              <a:rPr lang="tr-TR" b="1" u="sng" dirty="0"/>
              <a:t>30 iş günüdür.</a:t>
            </a:r>
            <a:endParaRPr lang="tr-TR" u="sng" dirty="0"/>
          </a:p>
          <a:p>
            <a:pPr lvl="0" algn="just">
              <a:lnSpc>
                <a:spcPct val="150000"/>
              </a:lnSpc>
            </a:pPr>
            <a:r>
              <a:rPr lang="tr-TR" dirty="0"/>
              <a:t>Staj yapılacak tarihler: </a:t>
            </a:r>
          </a:p>
          <a:p>
            <a:pPr lvl="1" algn="just">
              <a:lnSpc>
                <a:spcPct val="150000"/>
              </a:lnSpc>
            </a:pPr>
            <a:r>
              <a:rPr lang="tr-TR" b="1" dirty="0"/>
              <a:t>1.Dönem</a:t>
            </a:r>
            <a:r>
              <a:rPr lang="tr-TR" b="1" dirty="0">
                <a:highlight>
                  <a:srgbClr val="FFFF00"/>
                </a:highlight>
              </a:rPr>
              <a:t>: 1 Temmuz- 12 Ağustos 2025</a:t>
            </a:r>
          </a:p>
          <a:p>
            <a:pPr lvl="0" algn="just">
              <a:lnSpc>
                <a:spcPct val="150000"/>
              </a:lnSpc>
            </a:pPr>
            <a:r>
              <a:rPr lang="tr-TR" b="1" u="sng" dirty="0"/>
              <a:t>Resmi tatiller staj süresine dahil edilmez.</a:t>
            </a:r>
          </a:p>
          <a:p>
            <a:pPr lvl="0" algn="just">
              <a:lnSpc>
                <a:spcPct val="150000"/>
              </a:lnSpc>
            </a:pPr>
            <a:r>
              <a:rPr lang="tr-TR" b="1" u="sng" dirty="0"/>
              <a:t>Staj kesintisiz ve tam zamanlı yapılmalıdır.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5345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F47CBF-53BE-4DE9-A2CD-A169D72B4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975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Staj Süreci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F337AD-1D7E-47C4-936D-E4B202EC1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6463"/>
            <a:ext cx="9699848" cy="45649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/>
              <a:t>Öğrenci Forma düzeni, saç, oje, sakal tıraşı, kişisel hijyen vb. gibi noktalarda özenli olmaya dikkat etmelidir. Staj süresince öğrenciler, staj yapılan kurumun düzenlemelerine ve kurallarına uymakla yükümlüdür. Kurumun belirlediği kılık-kıyafet kuralları ve çalışma disiplini esas alınır.</a:t>
            </a:r>
          </a:p>
          <a:p>
            <a:pPr lvl="0" algn="just">
              <a:lnSpc>
                <a:spcPct val="150000"/>
              </a:lnSpc>
            </a:pPr>
            <a:r>
              <a:rPr lang="tr-TR" dirty="0"/>
              <a:t>Giriş-çıkış saatlerine ve mola sürelerine uyulmalıdır.</a:t>
            </a:r>
          </a:p>
          <a:p>
            <a:pPr lvl="0" algn="just">
              <a:lnSpc>
                <a:spcPct val="150000"/>
              </a:lnSpc>
            </a:pPr>
            <a:r>
              <a:rPr lang="tr-TR" dirty="0"/>
              <a:t>Maske, önlük, </a:t>
            </a:r>
            <a:r>
              <a:rPr lang="tr-TR" dirty="0" err="1"/>
              <a:t>steteskop</a:t>
            </a:r>
            <a:r>
              <a:rPr lang="tr-TR" dirty="0"/>
              <a:t> vb. kişisel ekipmanlar öğrenci tarafından temin edilmelidir.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573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9793249-BA75-4893-BF74-E5BC29C01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8139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Staj Süresi Boyunca Öğrenciler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1AB397-3B0F-40B9-9948-46300C6F4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7799"/>
            <a:ext cx="9448178" cy="436356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/>
              <a:t>Hasta haklarına, mahremiyetine ve kişisel verilerin korunmasına azami özen göstermekle yükümlüdür. Bu kapsamda: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Hastaların </a:t>
            </a:r>
            <a:r>
              <a:rPr lang="tr-TR" b="1" dirty="0"/>
              <a:t>fotoğraflarının çekilmesi</a:t>
            </a:r>
            <a:r>
              <a:rPr lang="tr-TR" dirty="0"/>
              <a:t>,</a:t>
            </a:r>
          </a:p>
          <a:p>
            <a:pPr algn="just">
              <a:lnSpc>
                <a:spcPct val="150000"/>
              </a:lnSpc>
            </a:pPr>
            <a:r>
              <a:rPr lang="tr-TR" b="1" dirty="0"/>
              <a:t>Ses veya görüntü kayıtlarının alınması</a:t>
            </a:r>
            <a:r>
              <a:rPr lang="tr-TR" dirty="0"/>
              <a:t>,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Herhangi bir şekilde </a:t>
            </a:r>
            <a:r>
              <a:rPr lang="tr-TR" b="1" dirty="0"/>
              <a:t>sosyal medya platformlarında paylaşılması</a:t>
            </a:r>
            <a:r>
              <a:rPr lang="tr-TR" dirty="0"/>
              <a:t>, </a:t>
            </a:r>
            <a:r>
              <a:rPr lang="tr-TR" b="1" dirty="0"/>
              <a:t>kesinlikle yasaktır.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Bu tür eylemler, hem etik ilkelere hem de </a:t>
            </a:r>
            <a:r>
              <a:rPr lang="tr-TR" b="1" dirty="0"/>
              <a:t>Kişisel Verilerin Korunması Kanunu (KVKK)</a:t>
            </a:r>
            <a:r>
              <a:rPr lang="tr-TR" dirty="0"/>
              <a:t> ve ilgili mevzuat hükümlerine aykırılık teşkil etmektedir. Bu hükümlerin gereğini yerine getirmeyen öğrencilere yönelik Başkent Üniversitesi Öğrenci Disiplin Yönetmeliği hükümleri esas alınarak işlem yapılır.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5901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B980352-23AA-47D7-A7E4-9E347274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975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Staj Denetim Süreci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755717-7E9B-42EE-9576-75599721F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01629"/>
            <a:ext cx="9674681" cy="4539733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tr-TR" dirty="0"/>
              <a:t>Staj süresince haftada en az 1 kez staj sorumlusu öğretim elemanı, staj yapılan birimdeki bölüm sorumlusu ile görüşme yapacaktır. </a:t>
            </a:r>
          </a:p>
          <a:p>
            <a:pPr lvl="1" algn="just">
              <a:lnSpc>
                <a:spcPct val="150000"/>
              </a:lnSpc>
            </a:pPr>
            <a:r>
              <a:rPr lang="tr-TR" b="1" dirty="0"/>
              <a:t>Ankara içindeki öğrenciler için yüz yüze ya da telefonla,</a:t>
            </a:r>
            <a:endParaRPr lang="tr-TR" sz="2000" dirty="0"/>
          </a:p>
          <a:p>
            <a:pPr lvl="1" algn="just">
              <a:lnSpc>
                <a:spcPct val="150000"/>
              </a:lnSpc>
            </a:pPr>
            <a:r>
              <a:rPr lang="tr-TR" b="1" dirty="0"/>
              <a:t>Ankara dışındaki öğrenciler  için telefonla</a:t>
            </a:r>
            <a:r>
              <a:rPr lang="tr-TR" dirty="0"/>
              <a:t> görüşme gerçekleştirilecektir.</a:t>
            </a:r>
          </a:p>
          <a:p>
            <a:pPr lvl="1" algn="just">
              <a:lnSpc>
                <a:spcPct val="150000"/>
              </a:lnSpc>
            </a:pPr>
            <a:r>
              <a:rPr lang="tr-TR" dirty="0"/>
              <a:t> Gerçekleştirilen görüşme notları ilgili formlar aracılığıyla kayıt altına alınacaktır.</a:t>
            </a:r>
            <a:endParaRPr lang="tr-TR" sz="2000" dirty="0"/>
          </a:p>
          <a:p>
            <a:pPr algn="just">
              <a:lnSpc>
                <a:spcPct val="150000"/>
              </a:lnSpc>
            </a:pPr>
            <a:r>
              <a:rPr lang="tr-TR" dirty="0"/>
              <a:t>Staj süresince karşılaşılan olağan dışı durumlar staj sorumlu öğretim elemanına bildirilmelidir.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66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369FCEB-B364-4860-873C-DC36EDAAF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336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Yaz Stajı Dosyası</a:t>
            </a:r>
            <a:br>
              <a:rPr lang="tr-TR" b="1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6FA4CC-CD9B-4384-A05B-642B9D17F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52963"/>
            <a:ext cx="8871857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Sağlık Hizmetleri Meslek Yüksekokulu web sayfasından kendi programınıza ait erişebileceğiniz Yaz stajı dosyanızın çıktısını alarak </a:t>
            </a:r>
            <a:r>
              <a:rPr lang="tr-TR" b="1" u="sng" dirty="0"/>
              <a:t>spiral cilt</a:t>
            </a:r>
            <a:r>
              <a:rPr lang="tr-TR" u="sng" dirty="0"/>
              <a:t> </a:t>
            </a:r>
            <a:r>
              <a:rPr lang="tr-TR" dirty="0"/>
              <a:t>yaptırınız.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3BB6CC1-5703-487C-9EB7-6FE078A8D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8" y="2526594"/>
            <a:ext cx="8511626" cy="336616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ED72439-CA9C-4D35-8836-F844A828A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787" y="3123015"/>
            <a:ext cx="2917998" cy="4421484"/>
          </a:xfrm>
          <a:prstGeom prst="rect">
            <a:avLst/>
          </a:prstGeom>
        </p:spPr>
      </p:pic>
      <p:grpSp>
        <p:nvGrpSpPr>
          <p:cNvPr id="8" name="Grup 7">
            <a:extLst>
              <a:ext uri="{FF2B5EF4-FFF2-40B4-BE49-F238E27FC236}">
                <a16:creationId xmlns:a16="http://schemas.microsoft.com/office/drawing/2014/main" id="{58AE00FD-8A2F-42F4-B218-EE9ACCAE27F0}"/>
              </a:ext>
            </a:extLst>
          </p:cNvPr>
          <p:cNvGrpSpPr/>
          <p:nvPr/>
        </p:nvGrpSpPr>
        <p:grpSpPr>
          <a:xfrm>
            <a:off x="4724400" y="3475205"/>
            <a:ext cx="1898774" cy="865513"/>
            <a:chOff x="4395831" y="3534002"/>
            <a:chExt cx="1994681" cy="131483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BE041DB9-8AE5-4E38-A65B-9880ED95156F}"/>
                </a:ext>
              </a:extLst>
            </p:cNvPr>
            <p:cNvSpPr/>
            <p:nvPr/>
          </p:nvSpPr>
          <p:spPr>
            <a:xfrm>
              <a:off x="4395831" y="4630723"/>
              <a:ext cx="1585519" cy="21811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Ok: U Dönüşü 6">
              <a:extLst>
                <a:ext uri="{FF2B5EF4-FFF2-40B4-BE49-F238E27FC236}">
                  <a16:creationId xmlns:a16="http://schemas.microsoft.com/office/drawing/2014/main" id="{729FDFEF-7DA9-4C30-AF77-162535F04A91}"/>
                </a:ext>
              </a:extLst>
            </p:cNvPr>
            <p:cNvSpPr/>
            <p:nvPr/>
          </p:nvSpPr>
          <p:spPr>
            <a:xfrm rot="3587651">
              <a:off x="5488696" y="3731143"/>
              <a:ext cx="1098958" cy="704675"/>
            </a:xfrm>
            <a:prstGeom prst="uturnArrow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</p:grpSp>
      <p:sp>
        <p:nvSpPr>
          <p:cNvPr id="9" name="Ok: Aşağı 8">
            <a:extLst>
              <a:ext uri="{FF2B5EF4-FFF2-40B4-BE49-F238E27FC236}">
                <a16:creationId xmlns:a16="http://schemas.microsoft.com/office/drawing/2014/main" id="{5ED67078-DEE0-4F55-BB85-222691039607}"/>
              </a:ext>
            </a:extLst>
          </p:cNvPr>
          <p:cNvSpPr/>
          <p:nvPr/>
        </p:nvSpPr>
        <p:spPr>
          <a:xfrm rot="16017422">
            <a:off x="6001153" y="4407527"/>
            <a:ext cx="493242" cy="1452258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96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3F4486-4AD1-4F64-A1A0-C28B2EA0D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5007"/>
            <a:ext cx="4774324" cy="5661956"/>
          </a:xfrm>
        </p:spPr>
        <p:txBody>
          <a:bodyPr>
            <a:normAutofit/>
          </a:bodyPr>
          <a:lstStyle/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pPr algn="just">
              <a:lnSpc>
                <a:spcPct val="150000"/>
              </a:lnSpc>
            </a:pPr>
            <a:r>
              <a:rPr lang="tr-TR" b="1" dirty="0"/>
              <a:t>Dosya içerisindeki haftalık izlem formları</a:t>
            </a:r>
            <a:r>
              <a:rPr lang="tr-TR" dirty="0"/>
              <a:t>, her hafta düzenli şekilde doldurulmalı ve staj yapılan birimdeki bölüm sorumlusuna </a:t>
            </a:r>
            <a:r>
              <a:rPr lang="tr-TR" b="1" dirty="0"/>
              <a:t>imzalatılmalıdır</a:t>
            </a:r>
            <a:r>
              <a:rPr lang="tr-TR" dirty="0"/>
              <a:t>.</a:t>
            </a:r>
            <a:br>
              <a:rPr lang="tr-TR" dirty="0"/>
            </a:br>
            <a:r>
              <a:rPr lang="tr-TR" b="1" dirty="0"/>
              <a:t>İmzasız formlar geçersiz sayılacaktır.</a:t>
            </a:r>
            <a:endParaRPr lang="tr-TR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C735A17-EEE2-4AD8-B435-E1A1FA2C0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06" y="275896"/>
            <a:ext cx="5449373" cy="630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A7D5B6C-6F9D-4828-9371-A23598EAE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16463"/>
            <a:ext cx="10515599" cy="14605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/>
              <a:t>Gerçekleştirilen uygulamalar</a:t>
            </a:r>
            <a:r>
              <a:rPr lang="tr-TR" dirty="0"/>
              <a:t>, staj sonunda öğrenci tarafından “hedeflenen uygulamalar” bölümüne yazılmalıdır.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 </a:t>
            </a:r>
            <a:r>
              <a:rPr lang="tr-TR" b="1" dirty="0"/>
              <a:t>Beceri Düzeyi, </a:t>
            </a:r>
            <a:r>
              <a:rPr lang="tr-TR" dirty="0"/>
              <a:t>staj sonunda staj yapılan birimdeki bölüm sorumlusu tarafından doldurulacaktır. </a:t>
            </a:r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095" y="277193"/>
            <a:ext cx="7849695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53AAB9-5CEB-4FDD-805C-AB842FDAE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7652"/>
            <a:ext cx="10515600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b="1" dirty="0"/>
              <a:t>Uygulama Performans Değerlendirmesi</a:t>
            </a:r>
            <a:r>
              <a:rPr lang="tr-TR" dirty="0"/>
              <a:t>, staj sonunda staj yapılan birimdeki bölüm sorumlusu tarafından doldurulacaktır.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682BA9B-2F73-4A73-B9B7-0DA3129A5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09" y="1713229"/>
            <a:ext cx="8530915" cy="41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78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8863A6A-FFF3-4B67-8E74-CF1E11B7B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85" y="518207"/>
            <a:ext cx="4922575" cy="6195903"/>
          </a:xfr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2D13959B-8B02-4DFD-BB31-0496C4C65297}"/>
              </a:ext>
            </a:extLst>
          </p:cNvPr>
          <p:cNvSpPr/>
          <p:nvPr/>
        </p:nvSpPr>
        <p:spPr>
          <a:xfrm>
            <a:off x="662151" y="1667166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r-TR" sz="2800" b="1" dirty="0">
                <a:latin typeface="+mj-lt"/>
              </a:rPr>
              <a:t>Öğrencinin Genel Değerlendirme Tablosu</a:t>
            </a:r>
            <a:r>
              <a:rPr lang="tr-TR" sz="2800" dirty="0">
                <a:latin typeface="+mj-lt"/>
              </a:rPr>
              <a:t>, staj sonunda staj yapılan birimdeki bölüm sorumlusu tarafından doldurulacaktır.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2540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AEAC336-C03F-4123-A59A-7AE59AA27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425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Staj Dosyası Teslim Süreci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E140D5-D852-4CDA-BA0E-60548240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36046"/>
            <a:ext cx="9119809" cy="388077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b="1" dirty="0"/>
              <a:t>Staj süresi (30 iş günü)</a:t>
            </a:r>
            <a:r>
              <a:rPr lang="tr-TR" dirty="0"/>
              <a:t> tamamlandığında dosya, staj yapılan birimdeki bölüm sorumlusuna teslim edilmelidir.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Yaz stajı süresince 30 iş gününü kapsayan ve stajın yapıldığı merkezdeki ilgili bölüm sorumlusunun ve öğrencinin günlük imzasını içeren bir devam çizelgesi, staj dosyasına eklenmelidir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İlgili bölüm sorumlusu dosyayı puanladıktan sonra, kurum mührü bulunan kapalı zarf içinde </a:t>
            </a:r>
            <a:r>
              <a:rPr lang="tr-TR" b="1" dirty="0"/>
              <a:t>Başkent Üniversitesi Sağlık Hizmetleri Meslek Yüksekokulu'na</a:t>
            </a:r>
            <a:r>
              <a:rPr lang="tr-TR" dirty="0"/>
              <a:t> elden veya kargo yoluyla gönderilmelidir.</a:t>
            </a:r>
            <a:br>
              <a:rPr lang="tr-TR" dirty="0"/>
            </a:br>
            <a:r>
              <a:rPr lang="tr-TR" dirty="0">
                <a:highlight>
                  <a:srgbClr val="FFFF00"/>
                </a:highlight>
              </a:rPr>
              <a:t>📌 </a:t>
            </a:r>
            <a:r>
              <a:rPr lang="tr-TR" b="1" dirty="0">
                <a:highlight>
                  <a:srgbClr val="FFFF00"/>
                </a:highlight>
              </a:rPr>
              <a:t>Teslim süresi:</a:t>
            </a:r>
            <a:r>
              <a:rPr lang="tr-TR" dirty="0">
                <a:highlight>
                  <a:srgbClr val="FFFF00"/>
                </a:highlight>
              </a:rPr>
              <a:t> Staj bitimini takiben </a:t>
            </a:r>
            <a:r>
              <a:rPr lang="tr-TR" b="1" dirty="0">
                <a:highlight>
                  <a:srgbClr val="FFFF00"/>
                </a:highlight>
              </a:rPr>
              <a:t>en geç 1 hafta içinde</a:t>
            </a:r>
            <a:endParaRPr lang="tr-TR" dirty="0">
              <a:highlight>
                <a:srgbClr val="FFFF00"/>
              </a:highlight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399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71B04D5-9447-4182-AC10-A26A06D1E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0026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Yaz Stajı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D87C19-7BBF-475E-B38C-1610B94DB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1825"/>
            <a:ext cx="8596668" cy="388077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/>
              <a:t>Öğrencinin teorik eğitim süresince edindiği bilgi ve becerileri meslek ortamında pekiştirmesini sağlayan uygulamalı bir süreçtir. 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Staj, ilgili programın ders planında yer alan </a:t>
            </a:r>
            <a:r>
              <a:rPr lang="tr-TR" b="1" dirty="0"/>
              <a:t>“Zorunlu Staj” </a:t>
            </a:r>
            <a:r>
              <a:rPr lang="tr-TR" dirty="0"/>
              <a:t>kapsamında yapılır. 5 </a:t>
            </a:r>
            <a:r>
              <a:rPr lang="tr-TR" dirty="0" err="1"/>
              <a:t>AKTS’dir</a:t>
            </a:r>
            <a:r>
              <a:rPr lang="tr-TR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Yaz stajı, öğrencinin eğitim gördüğü programla ilgili bir kurumda, tam zamanlı olarak ve yüz yüze bir şekilde, aralıksız olarak 30 iş günü olarak gerçekleştirilir.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4768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9368748-886A-4F85-ACCD-A8689D6DB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12" y="2310938"/>
            <a:ext cx="4656157" cy="169500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sz="3200" dirty="0">
                <a:solidFill>
                  <a:schemeClr val="bg1"/>
                </a:solidFill>
              </a:rPr>
              <a:t>Dosya Teslim Örneği:</a:t>
            </a:r>
            <a:r>
              <a:rPr lang="tr-TR" dirty="0">
                <a:solidFill>
                  <a:schemeClr val="bg1"/>
                </a:solidFill>
              </a:rPr>
              <a:t/>
            </a:r>
            <a:br>
              <a:rPr lang="tr-TR" dirty="0">
                <a:solidFill>
                  <a:schemeClr val="bg1"/>
                </a:solidFill>
              </a:rPr>
            </a:br>
            <a:r>
              <a:rPr lang="tr-TR" sz="3200" dirty="0">
                <a:solidFill>
                  <a:schemeClr val="bg1"/>
                </a:solidFill>
              </a:rPr>
              <a:t>Kapalı Zarf İçinde Kurum </a:t>
            </a:r>
            <a:r>
              <a:rPr lang="tr-TR" sz="3200" dirty="0" smtClean="0">
                <a:solidFill>
                  <a:schemeClr val="bg1"/>
                </a:solidFill>
              </a:rPr>
              <a:t>Mührü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BAD478B2-6209-4B2E-AEF0-0BDCB58CC31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2342"/>
            <a:ext cx="5562599" cy="5815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858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E4B7569-2D79-4E56-8D23-816C593E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672" y="559266"/>
            <a:ext cx="8596668" cy="1084976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Yaz Stajı Değerlendirme ve </a:t>
            </a:r>
            <a:r>
              <a:rPr lang="tr-TR" b="1" dirty="0" err="1">
                <a:solidFill>
                  <a:schemeClr val="bg1"/>
                </a:solidFill>
              </a:rPr>
              <a:t>Notlandırma</a:t>
            </a:r>
            <a:r>
              <a:rPr lang="tr-TR" b="1" dirty="0">
                <a:solidFill>
                  <a:schemeClr val="bg1"/>
                </a:solidFill>
              </a:rPr>
              <a:t> Süreci</a:t>
            </a:r>
            <a:r>
              <a:rPr lang="tr-TR" dirty="0">
                <a:solidFill>
                  <a:schemeClr val="bg1"/>
                </a:solidFill>
              </a:rPr>
              <a:t/>
            </a:r>
            <a:br>
              <a:rPr lang="tr-TR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65046F-6AD2-44F2-8C6B-CA3474668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762" y="1921103"/>
            <a:ext cx="9590791" cy="3880773"/>
          </a:xfrm>
        </p:spPr>
        <p:txBody>
          <a:bodyPr/>
          <a:lstStyle/>
          <a:p>
            <a:pPr algn="just"/>
            <a:r>
              <a:rPr lang="tr-TR" sz="2400" dirty="0"/>
              <a:t>Yaz stajı değerlendirmeleri ve not girişleri, yaz stajı sorumlu </a:t>
            </a:r>
            <a:r>
              <a:rPr lang="tr-TR" sz="2400" b="1" dirty="0"/>
              <a:t>öğretim elemanı</a:t>
            </a:r>
            <a:r>
              <a:rPr lang="tr-TR" sz="2400" dirty="0"/>
              <a:t> tarafından gerçekleştirilir.</a:t>
            </a:r>
            <a:br>
              <a:rPr lang="tr-TR" sz="2400" dirty="0"/>
            </a:br>
            <a:r>
              <a:rPr lang="tr-TR" sz="2400" dirty="0" err="1" smtClean="0"/>
              <a:t>Notlandırma</a:t>
            </a:r>
            <a:r>
              <a:rPr lang="tr-TR" sz="2400" dirty="0"/>
              <a:t>; stajın yapıldığı kurumda görevli </a:t>
            </a:r>
            <a:r>
              <a:rPr lang="tr-TR" sz="2400" b="1" dirty="0">
                <a:highlight>
                  <a:srgbClr val="FFFF00"/>
                </a:highlight>
              </a:rPr>
              <a:t>ilgili bölüm sorumlusunun </a:t>
            </a:r>
            <a:r>
              <a:rPr lang="tr-TR" sz="2400" b="1" dirty="0" smtClean="0">
                <a:highlight>
                  <a:srgbClr val="FFFF00"/>
                </a:highlight>
              </a:rPr>
              <a:t>%50,</a:t>
            </a:r>
            <a:r>
              <a:rPr lang="tr-TR" sz="2400" dirty="0" smtClean="0">
                <a:highlight>
                  <a:srgbClr val="FFFF00"/>
                </a:highlight>
              </a:rPr>
              <a:t> </a:t>
            </a:r>
            <a:r>
              <a:rPr lang="tr-TR" sz="2400" dirty="0">
                <a:highlight>
                  <a:srgbClr val="FFFF00"/>
                </a:highlight>
              </a:rPr>
              <a:t>stajdan sorumlu </a:t>
            </a:r>
            <a:r>
              <a:rPr lang="tr-TR" sz="2400" b="1" dirty="0">
                <a:highlight>
                  <a:srgbClr val="FFFF00"/>
                </a:highlight>
              </a:rPr>
              <a:t>öğretim elemanının </a:t>
            </a:r>
            <a:r>
              <a:rPr lang="tr-TR" sz="2400" b="1" dirty="0" smtClean="0">
                <a:highlight>
                  <a:srgbClr val="FFFF00"/>
                </a:highlight>
              </a:rPr>
              <a:t>%50 </a:t>
            </a:r>
            <a:r>
              <a:rPr lang="tr-TR" sz="2400" dirty="0" smtClean="0"/>
              <a:t>oranındaki </a:t>
            </a:r>
            <a:r>
              <a:rPr lang="tr-TR" sz="2400" dirty="0"/>
              <a:t>değerlendirmeleri esas alınarak yapılır.</a:t>
            </a:r>
          </a:p>
          <a:p>
            <a:pPr algn="just"/>
            <a:r>
              <a:rPr lang="tr-TR" sz="2400" dirty="0"/>
              <a:t>Not verme işlemi, </a:t>
            </a:r>
            <a:r>
              <a:rPr lang="tr-TR" sz="2400" b="1" dirty="0"/>
              <a:t>Başkent Üniversitesi Ön Lisans ve Lisans Eğitim-Öğretim ve Sınav Yönetmeliği</a:t>
            </a:r>
            <a:r>
              <a:rPr lang="tr-TR" sz="2400" dirty="0"/>
              <a:t> hükümleri doğrultusunda yürütülür.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1818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81318"/>
            <a:ext cx="9237631" cy="1320800"/>
          </a:xfrm>
        </p:spPr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Ameliyathane ile ilgili uygulama kuralları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2276" y="1665609"/>
            <a:ext cx="9237631" cy="3880773"/>
          </a:xfrm>
        </p:spPr>
        <p:txBody>
          <a:bodyPr>
            <a:normAutofit/>
          </a:bodyPr>
          <a:lstStyle/>
          <a:p>
            <a:pPr algn="just"/>
            <a:r>
              <a:rPr lang="tr-TR" sz="2000" dirty="0">
                <a:solidFill>
                  <a:schemeClr val="tx1"/>
                </a:solidFill>
              </a:rPr>
              <a:t>1. Staj saatleri: 08.00-16.00 arasıdır. Yemek arası 1 saattir ve özel bir durum (çalıştığınız birimdeki uygulamalar) olmadığı sürece 12.00-13.00 arasında kullanılması önerilmektedir. Ayrıca yemeğe çıkarken kliniğin sorumlusuna bilgi verilmelidir.</a:t>
            </a:r>
          </a:p>
          <a:p>
            <a:pPr algn="just"/>
            <a:r>
              <a:rPr lang="tr-TR" sz="2000" dirty="0">
                <a:solidFill>
                  <a:schemeClr val="tx1"/>
                </a:solidFill>
              </a:rPr>
              <a:t>2. </a:t>
            </a:r>
            <a:r>
              <a:rPr lang="tr-TR" sz="2000" b="1" dirty="0">
                <a:solidFill>
                  <a:schemeClr val="tx1"/>
                </a:solidFill>
              </a:rPr>
              <a:t>Staj </a:t>
            </a:r>
            <a:r>
              <a:rPr lang="tr-TR" sz="2000" b="1" dirty="0" smtClean="0">
                <a:solidFill>
                  <a:schemeClr val="tx1"/>
                </a:solidFill>
              </a:rPr>
              <a:t>giriş (07.45) </a:t>
            </a:r>
            <a:r>
              <a:rPr lang="tr-TR" sz="2000" b="1" dirty="0">
                <a:solidFill>
                  <a:schemeClr val="tx1"/>
                </a:solidFill>
              </a:rPr>
              <a:t>ve çıkış </a:t>
            </a:r>
            <a:r>
              <a:rPr lang="tr-TR" sz="2000" b="1" dirty="0" smtClean="0">
                <a:solidFill>
                  <a:schemeClr val="tx1"/>
                </a:solidFill>
              </a:rPr>
              <a:t>saatlerine (16.00) </a:t>
            </a:r>
            <a:r>
              <a:rPr lang="tr-TR" sz="2000" dirty="0">
                <a:solidFill>
                  <a:schemeClr val="tx1"/>
                </a:solidFill>
              </a:rPr>
              <a:t>çok dikkat edilmeli, geç kalınmamalı ve erken çıkılmamalıdır. Geç kalma ya da erken çıkma durumu söz konusu olduğunda dersin sorumlu öğretim elemanına haber verilmesi </a:t>
            </a:r>
            <a:r>
              <a:rPr lang="tr-TR" sz="2000" dirty="0" smtClean="0">
                <a:solidFill>
                  <a:schemeClr val="tx1"/>
                </a:solidFill>
              </a:rPr>
              <a:t>gerekmektedir.</a:t>
            </a:r>
          </a:p>
          <a:p>
            <a:pPr algn="just"/>
            <a:r>
              <a:rPr lang="tr-TR" sz="2000" b="1" u="sng" dirty="0" smtClean="0">
                <a:solidFill>
                  <a:schemeClr val="tx1"/>
                </a:solidFill>
              </a:rPr>
              <a:t>Devamsızlık hakkınız bulunmamaktadır.</a:t>
            </a:r>
            <a:r>
              <a:rPr lang="tr-TR" sz="2000" b="1" dirty="0" smtClean="0">
                <a:solidFill>
                  <a:schemeClr val="tx1"/>
                </a:solidFill>
              </a:rPr>
              <a:t> </a:t>
            </a:r>
            <a:r>
              <a:rPr lang="tr-TR" sz="2000" dirty="0" smtClean="0">
                <a:solidFill>
                  <a:schemeClr val="tx1"/>
                </a:solidFill>
              </a:rPr>
              <a:t>Yalnızca 3 gün raporlu olabilirsiniz, daha sonra bu 3 günün telafisi yapılmalıdır.</a:t>
            </a:r>
            <a:endParaRPr 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61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839789"/>
            <a:ext cx="9954807" cy="1320800"/>
          </a:xfrm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</a:rPr>
              <a:t>Ameliyathane ile ilgili uygulama kuralları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844904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tr-TR" sz="2000" dirty="0">
                <a:solidFill>
                  <a:schemeClr val="tx1"/>
                </a:solidFill>
              </a:rPr>
              <a:t>3. </a:t>
            </a:r>
            <a:r>
              <a:rPr lang="tr-TR" sz="2000" b="1" dirty="0">
                <a:solidFill>
                  <a:schemeClr val="tx1"/>
                </a:solidFill>
              </a:rPr>
              <a:t>Hastane alanı dışında staj formaları ile asla gezilmemelidir.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tr-TR" sz="2000" dirty="0">
                <a:solidFill>
                  <a:schemeClr val="tx1"/>
                </a:solidFill>
              </a:rPr>
              <a:t>4. Stajda giyilen formalar temiz ve ütülü olmalı, forma içine uzun kollu kıyafetler giyilmemelidir</a:t>
            </a:r>
            <a:r>
              <a:rPr lang="tr-TR" sz="2000" dirty="0" smtClean="0">
                <a:solidFill>
                  <a:schemeClr val="tx1"/>
                </a:solidFill>
              </a:rPr>
              <a:t>. Ameliyathane içerisinde uzun kollu hırka giyilmemelidir.</a:t>
            </a:r>
            <a:endParaRPr lang="tr-TR" sz="2000" dirty="0">
              <a:solidFill>
                <a:schemeClr val="tx1"/>
              </a:solidFill>
            </a:endParaRPr>
          </a:p>
          <a:p>
            <a:pPr algn="just"/>
            <a:r>
              <a:rPr lang="tr-TR" sz="2000" dirty="0">
                <a:solidFill>
                  <a:schemeClr val="tx1"/>
                </a:solidFill>
              </a:rPr>
              <a:t>5. Forma altına siyah, lacivert ya da beyaz renkte spor ayakkabı giyilmelidir.</a:t>
            </a:r>
          </a:p>
          <a:p>
            <a:pPr algn="just"/>
            <a:r>
              <a:rPr lang="tr-TR" sz="2000" dirty="0">
                <a:solidFill>
                  <a:schemeClr val="tx1"/>
                </a:solidFill>
              </a:rPr>
              <a:t>6. Erkekler mutlaka saç/sakal </a:t>
            </a:r>
            <a:r>
              <a:rPr lang="tr-TR" sz="2000" dirty="0" err="1">
                <a:solidFill>
                  <a:schemeClr val="tx1"/>
                </a:solidFill>
              </a:rPr>
              <a:t>traşı</a:t>
            </a:r>
            <a:r>
              <a:rPr lang="tr-TR" sz="2000" dirty="0">
                <a:solidFill>
                  <a:schemeClr val="tx1"/>
                </a:solidFill>
              </a:rPr>
              <a:t> yapılmış ve tırnaklar kısa olarak staja gelmelilerdir.</a:t>
            </a:r>
          </a:p>
          <a:p>
            <a:pPr algn="just"/>
            <a:endParaRPr 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74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79361" y="740228"/>
            <a:ext cx="9337523" cy="1320800"/>
          </a:xfrm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</a:rPr>
              <a:t>Ameliyathane ile ilgili uygulama kuralları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8219" y="1823132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tr-TR" sz="2000" dirty="0">
                <a:solidFill>
                  <a:schemeClr val="tx1"/>
                </a:solidFill>
              </a:rPr>
              <a:t>7. Kızlar saçlarını dağınık olmayacak şekilde toplamalı, makyaj abartısız ve tırnaklar kısa olmalıdır (Kullanılan ojelerde açık renk tercih edilmelidir.). Ameliyathanede ise kesinlikle oje kullanılmamalıdır.</a:t>
            </a:r>
          </a:p>
          <a:p>
            <a:pPr algn="just"/>
            <a:r>
              <a:rPr lang="tr-TR" sz="2000" dirty="0">
                <a:solidFill>
                  <a:schemeClr val="tx1"/>
                </a:solidFill>
              </a:rPr>
              <a:t>8. Kişisel hijyene gerekli özen gösterilmelidir.</a:t>
            </a:r>
          </a:p>
          <a:p>
            <a:pPr algn="just"/>
            <a:r>
              <a:rPr lang="tr-TR" sz="2000" dirty="0">
                <a:solidFill>
                  <a:schemeClr val="tx1"/>
                </a:solidFill>
              </a:rPr>
              <a:t>9. Her türlü </a:t>
            </a:r>
            <a:r>
              <a:rPr lang="tr-TR" sz="2000" dirty="0" err="1">
                <a:solidFill>
                  <a:schemeClr val="tx1"/>
                </a:solidFill>
              </a:rPr>
              <a:t>piercing</a:t>
            </a:r>
            <a:r>
              <a:rPr lang="tr-TR" sz="2000" dirty="0">
                <a:solidFill>
                  <a:schemeClr val="tx1"/>
                </a:solidFill>
              </a:rPr>
              <a:t>, sallanan küpe, çok dikkat çeken kolye ve bilekliklerin takılması uygun değildir. Ameliyathanede bulunurken kollarda ve ellerde takı olmamalıdır.</a:t>
            </a:r>
          </a:p>
          <a:p>
            <a:pPr algn="just"/>
            <a:endParaRPr 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27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762000"/>
            <a:ext cx="9196009" cy="1320800"/>
          </a:xfrm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</a:rPr>
              <a:t>Ameliyathane ile ilgili uygulama kuralları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812246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tr-TR" sz="2000" dirty="0">
                <a:solidFill>
                  <a:schemeClr val="tx1"/>
                </a:solidFill>
              </a:rPr>
              <a:t>10. Staj yapılan birimde çalışanlarla iletişime dikkat edilmelidir. Hastane ortamında sağlık personeli, hastalar ve arkadaşlarınızla konuşurken </a:t>
            </a:r>
            <a:r>
              <a:rPr lang="tr-TR" sz="2000" b="1" dirty="0">
                <a:solidFill>
                  <a:schemeClr val="tx1"/>
                </a:solidFill>
              </a:rPr>
              <a:t>‘Hanım’</a:t>
            </a:r>
            <a:r>
              <a:rPr lang="tr-TR" sz="2000" dirty="0">
                <a:solidFill>
                  <a:schemeClr val="tx1"/>
                </a:solidFill>
              </a:rPr>
              <a:t> ya da </a:t>
            </a:r>
            <a:r>
              <a:rPr lang="tr-TR" sz="2000" b="1" dirty="0">
                <a:solidFill>
                  <a:schemeClr val="tx1"/>
                </a:solidFill>
              </a:rPr>
              <a:t>‘Bey’</a:t>
            </a:r>
            <a:r>
              <a:rPr lang="tr-TR" sz="2000" dirty="0">
                <a:solidFill>
                  <a:schemeClr val="tx1"/>
                </a:solidFill>
              </a:rPr>
              <a:t> diye hitap edilmeli; </a:t>
            </a:r>
            <a:r>
              <a:rPr lang="tr-TR" sz="2000" b="1" dirty="0">
                <a:solidFill>
                  <a:schemeClr val="tx1"/>
                </a:solidFill>
              </a:rPr>
              <a:t>‘Abi’</a:t>
            </a:r>
            <a:r>
              <a:rPr lang="tr-TR" sz="2000" dirty="0">
                <a:solidFill>
                  <a:schemeClr val="tx1"/>
                </a:solidFill>
              </a:rPr>
              <a:t> ve </a:t>
            </a:r>
            <a:r>
              <a:rPr lang="tr-TR" sz="2000" b="1" dirty="0">
                <a:solidFill>
                  <a:schemeClr val="tx1"/>
                </a:solidFill>
              </a:rPr>
              <a:t>‘Abla’</a:t>
            </a:r>
            <a:r>
              <a:rPr lang="tr-TR" sz="2000" dirty="0">
                <a:solidFill>
                  <a:schemeClr val="tx1"/>
                </a:solidFill>
              </a:rPr>
              <a:t> gibi hitaplardan kaçınılmalıdır.</a:t>
            </a:r>
          </a:p>
          <a:p>
            <a:pPr algn="just"/>
            <a:r>
              <a:rPr lang="tr-TR" sz="2000" dirty="0">
                <a:solidFill>
                  <a:schemeClr val="tx1"/>
                </a:solidFill>
              </a:rPr>
              <a:t>11. Stajda bulunulduğu sürece formanın üzerine kimlik kartı takılmalıdır.</a:t>
            </a:r>
          </a:p>
          <a:p>
            <a:pPr algn="just"/>
            <a:endParaRPr 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80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4790" y="696686"/>
            <a:ext cx="9174237" cy="132080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002060"/>
                </a:solidFill>
              </a:rPr>
              <a:t>Staj Sürecinde İş Kazası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75305" y="1670732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tr-TR" sz="2000" dirty="0" smtClean="0">
                <a:solidFill>
                  <a:schemeClr val="tx1"/>
                </a:solidFill>
              </a:rPr>
              <a:t>Öğrencinin </a:t>
            </a:r>
            <a:r>
              <a:rPr lang="tr-TR" sz="2000" dirty="0">
                <a:solidFill>
                  <a:schemeClr val="tx1"/>
                </a:solidFill>
              </a:rPr>
              <a:t>mesleki becerilerini geliştirmek amacıyla bulunduğu staj yerinde, verilen görevleri yerine getirirken veya iş ortamında bulunduğu sırada meydana gelen, ani ve dış etkilerden kaynaklanan, bedensel </a:t>
            </a:r>
            <a:r>
              <a:rPr lang="tr-TR" sz="2000" dirty="0" smtClean="0">
                <a:solidFill>
                  <a:schemeClr val="tx1"/>
                </a:solidFill>
              </a:rPr>
              <a:t>sorunlara neden olan olaylardır</a:t>
            </a:r>
            <a:r>
              <a:rPr lang="tr-TR" sz="2000" dirty="0">
                <a:solidFill>
                  <a:schemeClr val="tx1"/>
                </a:solidFill>
              </a:rPr>
              <a:t>.</a:t>
            </a:r>
          </a:p>
          <a:p>
            <a:r>
              <a:rPr lang="tr-TR" sz="2000" b="1" dirty="0" smtClean="0">
                <a:solidFill>
                  <a:schemeClr val="tx1"/>
                </a:solidFill>
              </a:rPr>
              <a:t>Örnek; </a:t>
            </a:r>
            <a:r>
              <a:rPr lang="tr-TR" sz="2000" dirty="0" smtClean="0">
                <a:solidFill>
                  <a:schemeClr val="tx1"/>
                </a:solidFill>
              </a:rPr>
              <a:t>ele </a:t>
            </a:r>
            <a:r>
              <a:rPr lang="tr-TR" sz="2000" dirty="0" err="1" smtClean="0">
                <a:solidFill>
                  <a:schemeClr val="tx1"/>
                </a:solidFill>
              </a:rPr>
              <a:t>kontamine</a:t>
            </a:r>
            <a:r>
              <a:rPr lang="tr-TR" sz="2000" dirty="0" smtClean="0">
                <a:solidFill>
                  <a:schemeClr val="tx1"/>
                </a:solidFill>
              </a:rPr>
              <a:t> iğne batması </a:t>
            </a:r>
            <a:endParaRPr 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31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73" y="1360714"/>
            <a:ext cx="6295344" cy="5309428"/>
          </a:xfrm>
          <a:prstGeom prst="rect">
            <a:avLst/>
          </a:prstGeom>
        </p:spPr>
      </p:pic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002060"/>
                </a:solidFill>
              </a:rPr>
              <a:t>İş Kazası Sürecinde Ne Yapılmalıdır?</a:t>
            </a:r>
          </a:p>
        </p:txBody>
      </p:sp>
    </p:spTree>
    <p:extLst>
      <p:ext uri="{BB962C8B-B14F-4D97-AF65-F5344CB8AC3E}">
        <p14:creationId xmlns:p14="http://schemas.microsoft.com/office/powerpoint/2010/main" val="1196168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7226C90-A24E-4BE5-8803-6240194C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8" y="609601"/>
            <a:ext cx="8944495" cy="68592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Staj Süreci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B1E1AD-6FEF-4B06-8D41-C5EAD2A80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479" y="2158620"/>
            <a:ext cx="2914028" cy="53583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000" b="1" dirty="0">
                <a:solidFill>
                  <a:schemeClr val="tx1"/>
                </a:solidFill>
              </a:rPr>
              <a:t>Staj Başvurusu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5CAE7002-4C1B-4068-B9C8-BCBA0EA0721A}"/>
              </a:ext>
            </a:extLst>
          </p:cNvPr>
          <p:cNvSpPr/>
          <p:nvPr/>
        </p:nvSpPr>
        <p:spPr>
          <a:xfrm>
            <a:off x="2216386" y="3505268"/>
            <a:ext cx="5666213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tr-TR" sz="2800" dirty="0"/>
              <a:t>Staj Başlangıcı ve Staj Süreci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E500CB1-5076-468B-B6B7-5A59E2731CF1}"/>
              </a:ext>
            </a:extLst>
          </p:cNvPr>
          <p:cNvSpPr txBox="1"/>
          <p:nvPr/>
        </p:nvSpPr>
        <p:spPr>
          <a:xfrm>
            <a:off x="2920152" y="4920925"/>
            <a:ext cx="4347147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Staj Bitişi ve Raporlama</a:t>
            </a:r>
          </a:p>
        </p:txBody>
      </p:sp>
      <p:sp>
        <p:nvSpPr>
          <p:cNvPr id="6" name="Ok: Aşağı 5">
            <a:extLst>
              <a:ext uri="{FF2B5EF4-FFF2-40B4-BE49-F238E27FC236}">
                <a16:creationId xmlns:a16="http://schemas.microsoft.com/office/drawing/2014/main" id="{97E6C7F1-EF13-4E23-A096-4F46268CCF2D}"/>
              </a:ext>
            </a:extLst>
          </p:cNvPr>
          <p:cNvSpPr/>
          <p:nvPr/>
        </p:nvSpPr>
        <p:spPr>
          <a:xfrm>
            <a:off x="4777323" y="1480734"/>
            <a:ext cx="484632" cy="535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k: Aşağı 6">
            <a:extLst>
              <a:ext uri="{FF2B5EF4-FFF2-40B4-BE49-F238E27FC236}">
                <a16:creationId xmlns:a16="http://schemas.microsoft.com/office/drawing/2014/main" id="{E0D40362-382B-445F-906D-A34A78EC3436}"/>
              </a:ext>
            </a:extLst>
          </p:cNvPr>
          <p:cNvSpPr/>
          <p:nvPr/>
        </p:nvSpPr>
        <p:spPr>
          <a:xfrm>
            <a:off x="4851410" y="2853525"/>
            <a:ext cx="484632" cy="535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k: Aşağı 7">
            <a:extLst>
              <a:ext uri="{FF2B5EF4-FFF2-40B4-BE49-F238E27FC236}">
                <a16:creationId xmlns:a16="http://schemas.microsoft.com/office/drawing/2014/main" id="{1DD57370-A3FD-4D06-8B75-B5F602FBF24E}"/>
              </a:ext>
            </a:extLst>
          </p:cNvPr>
          <p:cNvSpPr/>
          <p:nvPr/>
        </p:nvSpPr>
        <p:spPr>
          <a:xfrm>
            <a:off x="4807177" y="4206789"/>
            <a:ext cx="484632" cy="535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2A49E0D-2DA9-4198-AFD3-BCE2450AB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008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Staj Başvurusu</a:t>
            </a:r>
            <a:r>
              <a:rPr lang="tr-TR" dirty="0">
                <a:solidFill>
                  <a:schemeClr val="bg1"/>
                </a:solidFill>
              </a:rPr>
              <a:t/>
            </a:r>
            <a:br>
              <a:rPr lang="tr-TR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B44035-9CCF-4084-9F81-363732FD1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34017"/>
            <a:ext cx="8596668" cy="388077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/>
              <a:t>Öğrencilerimiz, yaz stajı başvuru sürecinde Başkent Üniversitesi’ne bağlı sağlık kuruluşlarında ya da Kariyer Kapısı – T.C. Cumhurbaşkanlığı İnsan Kaynakları Ofisi Başkanlığı aracılığıyla kabul aldıkları sağlık kurumlarında veya özel sektörde yer alan programlarına uygun bölümlere staj başvurusu yapabilirler. 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tr-TR" dirty="0" smtClean="0"/>
              <a:t>Başvuruların </a:t>
            </a:r>
            <a:r>
              <a:rPr lang="tr-TR" dirty="0"/>
              <a:t>uygunluğu, yaz stajı sorumlu öğretim elemanı tarafından değerlendirilir. </a:t>
            </a:r>
          </a:p>
        </p:txBody>
      </p:sp>
    </p:spTree>
    <p:extLst>
      <p:ext uri="{BB962C8B-B14F-4D97-AF65-F5344CB8AC3E}">
        <p14:creationId xmlns:p14="http://schemas.microsoft.com/office/powerpoint/2010/main" val="2158914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754D0F1-558B-4D14-B023-97417197C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7806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Staj Başvuru Süreci ve Gerekli Belgeler</a:t>
            </a:r>
            <a:r>
              <a:rPr lang="tr-TR" dirty="0">
                <a:solidFill>
                  <a:schemeClr val="bg1"/>
                </a:solidFill>
              </a:rPr>
              <a:t/>
            </a:r>
            <a:br>
              <a:rPr lang="tr-TR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03FB4D-62C1-45C1-AA6B-EFAF8114E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7818"/>
            <a:ext cx="8596668" cy="388077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/>
              <a:t>Öğrenciler, staj yerlerini belirledikten sonra, yaz stajı sorumlu öğretim elemanından uygunluk onayı almakla yükümlüdür. Uygunluk teyidinin ardından staj başvuru süreci aşağıda belirtilen şekilde ilerlemelidir:</a:t>
            </a:r>
          </a:p>
          <a:p>
            <a:pPr>
              <a:lnSpc>
                <a:spcPct val="150000"/>
              </a:lnSpc>
            </a:pPr>
            <a:r>
              <a:rPr lang="tr-TR" b="1" dirty="0"/>
              <a:t>Sigorta İşlemleri İçin İlk Adım: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Zorunlu staj sigorta işlemlerinin başlatılabilmesi için öğrenciler, </a:t>
            </a:r>
            <a:endParaRPr lang="tr-TR" dirty="0" smtClean="0"/>
          </a:p>
          <a:p>
            <a:pPr lvl="1">
              <a:lnSpc>
                <a:spcPct val="150000"/>
              </a:lnSpc>
            </a:pPr>
            <a:r>
              <a:rPr lang="tr-TR" b="1" i="1" u="sng" dirty="0" err="1" smtClean="0"/>
              <a:t>Müstehaklık</a:t>
            </a:r>
            <a:r>
              <a:rPr lang="tr-TR" b="1" i="1" u="sng" dirty="0" smtClean="0"/>
              <a:t> belgesi</a:t>
            </a:r>
            <a:r>
              <a:rPr lang="tr-TR" b="1" u="sng" dirty="0" smtClean="0"/>
              <a:t> (SGK provizyon belgesi) </a:t>
            </a:r>
          </a:p>
          <a:p>
            <a:pPr lvl="1" algn="just">
              <a:lnSpc>
                <a:spcPct val="150000"/>
              </a:lnSpc>
            </a:pPr>
            <a:r>
              <a:rPr lang="tr-TR" b="1" i="1" u="sng" dirty="0" smtClean="0"/>
              <a:t>Nüfus cüzdanı fotokopisini</a:t>
            </a:r>
            <a:r>
              <a:rPr lang="tr-TR" b="1" u="sng" dirty="0" smtClean="0"/>
              <a:t> </a:t>
            </a:r>
            <a:r>
              <a:rPr lang="tr-TR" dirty="0"/>
              <a:t>ilgili staj sorumlusu öğretim elemanına teslim etmelidir.</a:t>
            </a:r>
          </a:p>
        </p:txBody>
      </p:sp>
    </p:spTree>
    <p:extLst>
      <p:ext uri="{BB962C8B-B14F-4D97-AF65-F5344CB8AC3E}">
        <p14:creationId xmlns:p14="http://schemas.microsoft.com/office/powerpoint/2010/main" val="204255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006CC22-15A7-4688-813B-5B797776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179730" cy="111014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Staj Başvuru Sürecinde Teslim Edilmesi Gereken Belgeler</a:t>
            </a:r>
            <a:r>
              <a:rPr lang="tr-TR" dirty="0">
                <a:solidFill>
                  <a:schemeClr val="bg1"/>
                </a:solidFill>
              </a:rPr>
              <a:t/>
            </a:r>
            <a:br>
              <a:rPr lang="tr-TR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C38B03-73F4-4B0F-B321-C24866A26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/>
              <a:t>Kurum tarafından istenecek olan </a:t>
            </a:r>
            <a:r>
              <a:rPr lang="tr-TR" b="1" u="sng" dirty="0"/>
              <a:t>iş sağlığı ve güvenliği belgenizin fotokopisini </a:t>
            </a:r>
            <a:r>
              <a:rPr lang="tr-TR" dirty="0"/>
              <a:t>ilgili kuruma vermeniz gerekmektedir.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Kurum tarafından istenecek olan </a:t>
            </a:r>
            <a:r>
              <a:rPr lang="tr-TR" b="1" u="sng" dirty="0"/>
              <a:t>staj sözleşmesini </a:t>
            </a:r>
            <a:r>
              <a:rPr lang="tr-TR" dirty="0"/>
              <a:t>SHMY müdürü tarafından ıslak imzalı yüksekokul sekreterliğinden almanız gerekmektedir.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791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17BAAB7-7EFF-4F1D-BCAB-8C7C6FD1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414" y="1180603"/>
            <a:ext cx="5706066" cy="3972911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tx1"/>
                </a:solidFill>
                <a:highlight>
                  <a:srgbClr val="C0C0C0"/>
                </a:highlight>
              </a:rPr>
              <a:t>Sağlık Hizmetleri Meslek Yüksekokulu Staj Başvuru Formunu</a:t>
            </a:r>
            <a:r>
              <a:rPr lang="tr-TR" sz="2800" dirty="0">
                <a:solidFill>
                  <a:schemeClr val="tx1"/>
                </a:solidFill>
                <a:highlight>
                  <a:srgbClr val="C0C0C0"/>
                </a:highlight>
              </a:rPr>
              <a:t>,</a:t>
            </a:r>
            <a:br>
              <a:rPr lang="tr-TR" sz="2800" dirty="0">
                <a:solidFill>
                  <a:schemeClr val="tx1"/>
                </a:solidFill>
                <a:highlight>
                  <a:srgbClr val="C0C0C0"/>
                </a:highlight>
              </a:rPr>
            </a:br>
            <a:r>
              <a:rPr lang="tr-TR" sz="2800" dirty="0">
                <a:solidFill>
                  <a:schemeClr val="tx1"/>
                </a:solidFill>
                <a:highlight>
                  <a:srgbClr val="C0C0C0"/>
                </a:highlight>
              </a:rPr>
              <a:t>Yüksekokul sekreterliğinden almanız gerekmektedir.</a:t>
            </a:r>
            <a:br>
              <a:rPr lang="tr-TR" sz="2800" dirty="0">
                <a:solidFill>
                  <a:schemeClr val="tx1"/>
                </a:solidFill>
                <a:highlight>
                  <a:srgbClr val="C0C0C0"/>
                </a:highlight>
              </a:rPr>
            </a:br>
            <a:r>
              <a:rPr lang="tr-TR" sz="2800" dirty="0">
                <a:solidFill>
                  <a:schemeClr val="tx1"/>
                </a:solidFill>
              </a:rPr>
              <a:t/>
            </a:r>
            <a:br>
              <a:rPr lang="tr-TR" sz="2800" dirty="0">
                <a:solidFill>
                  <a:schemeClr val="tx1"/>
                </a:solidFill>
              </a:rPr>
            </a:br>
            <a:r>
              <a:rPr lang="tr-TR" sz="2800" dirty="0"/>
              <a:t/>
            </a:r>
            <a:br>
              <a:rPr lang="tr-TR" sz="2800" dirty="0"/>
            </a:b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109F1AC-0D4C-4934-AD61-F5A83804A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6897" y="3841518"/>
            <a:ext cx="58171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Bir nüshası ilgili staj sorumlu öğretim elemanına,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Bir nüshası staj yapılacak sağlık kuruluşuna,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Bir nüshası ise öğrencide kalacak şekilde üç kopya halinde teslim edilir.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98" y="361683"/>
            <a:ext cx="4052608" cy="577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05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653823F-AA6F-4E08-A615-E6568CCAC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C91C3EF-0052-4E9D-9AD4-3CE611DAD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0" y="365125"/>
            <a:ext cx="11277360" cy="6127750"/>
          </a:xfrm>
        </p:spPr>
      </p:pic>
    </p:spTree>
    <p:extLst>
      <p:ext uri="{BB962C8B-B14F-4D97-AF65-F5344CB8AC3E}">
        <p14:creationId xmlns:p14="http://schemas.microsoft.com/office/powerpoint/2010/main" val="263495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FA128D4-C16B-4EA2-94E9-9400247C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9672" y="1445045"/>
            <a:ext cx="3938323" cy="2774617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Staj Yeri Bilgi Matbu Formunu,</a:t>
            </a:r>
            <a:br>
              <a:rPr lang="tr-TR" sz="2800" b="1" dirty="0">
                <a:solidFill>
                  <a:schemeClr val="bg1"/>
                </a:solidFill>
              </a:rPr>
            </a:b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staj sorumlu öğretim </a:t>
            </a:r>
            <a:r>
              <a:rPr lang="tr-TR" sz="2800" dirty="0">
                <a:solidFill>
                  <a:schemeClr val="bg1"/>
                </a:solidFill>
              </a:rPr>
              <a:t>elemanına teslim edilmesi gerekmektedir.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44611946-9B2B-4A68-B1E2-6841C5FBF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697"/>
            <a:ext cx="4110839" cy="5842329"/>
          </a:xfrm>
        </p:spPr>
      </p:pic>
    </p:spTree>
    <p:extLst>
      <p:ext uri="{BB962C8B-B14F-4D97-AF65-F5344CB8AC3E}">
        <p14:creationId xmlns:p14="http://schemas.microsoft.com/office/powerpoint/2010/main" val="1750080524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380</TotalTime>
  <Words>1050</Words>
  <Application>Microsoft Office PowerPoint</Application>
  <PresentationFormat>Geniş ekran</PresentationFormat>
  <Paragraphs>86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Arial</vt:lpstr>
      <vt:lpstr>Trebuchet MS</vt:lpstr>
      <vt:lpstr>Wingdings</vt:lpstr>
      <vt:lpstr>Wingdings 3</vt:lpstr>
      <vt:lpstr>Yüzeyler</vt:lpstr>
      <vt:lpstr>Başkent Üniversitesi  Sağlık Hizmetleri Meslek Yüksekokulu Ameliyathane Hizmetleri 2024-2025 Eğitim Öğretim Yılı  Yaz Stajı Bilgilendirme Toplantısı   Öğr. Gör. Dr. Ayşe Gül Atay Doyğacı</vt:lpstr>
      <vt:lpstr>Yaz Stajı </vt:lpstr>
      <vt:lpstr>Staj Süreci</vt:lpstr>
      <vt:lpstr>Staj Başvurusu </vt:lpstr>
      <vt:lpstr>Staj Başvuru Süreci ve Gerekli Belgeler </vt:lpstr>
      <vt:lpstr>Staj Başvuru Sürecinde Teslim Edilmesi Gereken Belgeler </vt:lpstr>
      <vt:lpstr>Sağlık Hizmetleri Meslek Yüksekokulu Staj Başvuru Formunu, Yüksekokul sekreterliğinden almanız gerekmektedir.    </vt:lpstr>
      <vt:lpstr>PowerPoint Sunusu</vt:lpstr>
      <vt:lpstr>Staj Yeri Bilgi Matbu Formunu, staj sorumlu öğretim elemanına teslim edilmesi gerekmektedir.</vt:lpstr>
      <vt:lpstr>Staj Başlangıcı ve Staj Süreci </vt:lpstr>
      <vt:lpstr>Staj Süreci</vt:lpstr>
      <vt:lpstr>Staj Süresi Boyunca Öğrenciler </vt:lpstr>
      <vt:lpstr>Staj Denetim Süreci</vt:lpstr>
      <vt:lpstr>Yaz Stajı Dosyası </vt:lpstr>
      <vt:lpstr>PowerPoint Sunusu</vt:lpstr>
      <vt:lpstr>PowerPoint Sunusu</vt:lpstr>
      <vt:lpstr>PowerPoint Sunusu</vt:lpstr>
      <vt:lpstr>PowerPoint Sunusu</vt:lpstr>
      <vt:lpstr>Staj Dosyası Teslim Süreci</vt:lpstr>
      <vt:lpstr>Dosya Teslim Örneği: Kapalı Zarf İçinde Kurum Mührü</vt:lpstr>
      <vt:lpstr>Yaz Stajı Değerlendirme ve Notlandırma Süreci </vt:lpstr>
      <vt:lpstr>Ameliyathane ile ilgili uygulama kuralları</vt:lpstr>
      <vt:lpstr>Ameliyathane ile ilgili uygulama kuralları</vt:lpstr>
      <vt:lpstr>Ameliyathane ile ilgili uygulama kuralları</vt:lpstr>
      <vt:lpstr>Ameliyathane ile ilgili uygulama kuralları</vt:lpstr>
      <vt:lpstr>Staj Sürecinde İş Kazası Nedir?</vt:lpstr>
      <vt:lpstr>İş Kazası Sürecinde Ne Yapılmalıdır?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Başkent Üniversitesi Sağlık Hizmetleri Meslek Yüksekokulu 2024-2025 Eğitim Öğretim Yılı  Yaz Stajı Bilgilendirme Toplantısı</dc:title>
  <dc:creator>K</dc:creator>
  <cp:lastModifiedBy>Ayşegül</cp:lastModifiedBy>
  <cp:revision>71</cp:revision>
  <dcterms:created xsi:type="dcterms:W3CDTF">2025-05-27T20:08:14Z</dcterms:created>
  <dcterms:modified xsi:type="dcterms:W3CDTF">2025-09-12T07:02:00Z</dcterms:modified>
</cp:coreProperties>
</file>